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6" r:id="rId2"/>
    <p:sldId id="277" r:id="rId3"/>
    <p:sldId id="262" r:id="rId4"/>
    <p:sldId id="257" r:id="rId5"/>
    <p:sldId id="258" r:id="rId6"/>
    <p:sldId id="279" r:id="rId7"/>
    <p:sldId id="274" r:id="rId8"/>
    <p:sldId id="264" r:id="rId9"/>
    <p:sldId id="265" r:id="rId10"/>
    <p:sldId id="27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6600"/>
    <a:srgbClr val="FFFF00"/>
    <a:srgbClr val="FFCCFF"/>
    <a:srgbClr val="CC00CC"/>
    <a:srgbClr val="DC34C4"/>
    <a:srgbClr val="E67ED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>
        <p:scale>
          <a:sx n="70" d="100"/>
          <a:sy n="70" d="100"/>
        </p:scale>
        <p:origin x="-130" y="-3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E8C496A-FC4A-4BE3-AF68-B24F24FB4BB5}" type="datetimeFigureOut">
              <a:rPr lang="en-US"/>
              <a:pPr>
                <a:defRPr/>
              </a:pPr>
              <a:t>1/30/2012</a:t>
            </a:fld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AE4F84C-B9A8-42F6-BCE5-C8D49BDB1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pitchFamily="-68" charset="-128"/>
                <a:cs typeface="+mn-cs"/>
              </a:defRPr>
            </a:lvl1pPr>
          </a:lstStyle>
          <a:p>
            <a:pPr>
              <a:defRPr/>
            </a:pPr>
            <a:fld id="{F9105DDF-44C7-43D5-BC51-08EC28D621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8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8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8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8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8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header panel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5588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6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539750" y="2708275"/>
            <a:ext cx="7916863" cy="28082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4000" smtClean="0"/>
              <a:t>SLOW</a:t>
            </a:r>
            <a:br>
              <a:rPr lang="en-GB" sz="4000" smtClean="0"/>
            </a:br>
            <a:r>
              <a:rPr lang="en-GB" sz="4000" smtClean="0"/>
              <a:t>A Success Story?</a:t>
            </a:r>
            <a:br>
              <a:rPr lang="en-GB" sz="4000" smtClean="0"/>
            </a:br>
            <a:r>
              <a:rPr lang="en-GB" sz="4000" smtClean="0"/>
              <a:t/>
            </a:r>
            <a:br>
              <a:rPr lang="en-GB" sz="4000" smtClean="0"/>
            </a:br>
            <a:r>
              <a:rPr lang="en-GB" sz="4000" smtClean="0"/>
              <a:t>Don McKerrow</a:t>
            </a:r>
            <a:br>
              <a:rPr lang="en-GB" sz="4000" smtClean="0"/>
            </a:br>
            <a:endParaRPr lang="en-US" sz="400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2565400"/>
            <a:ext cx="3673475" cy="34559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4000" smtClean="0"/>
              <a:t>Club members in top 200 men and top 200 women rankings</a:t>
            </a:r>
            <a:endParaRPr lang="en-US" sz="4000" smtClean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8263" y="2133600"/>
            <a:ext cx="2879725" cy="43195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GB" smtClean="0"/>
              <a:t>SYO	33</a:t>
            </a:r>
          </a:p>
          <a:p>
            <a:pPr>
              <a:lnSpc>
                <a:spcPct val="90000"/>
              </a:lnSpc>
            </a:pPr>
            <a:r>
              <a:rPr lang="en-GB" smtClean="0"/>
              <a:t>FVO	22</a:t>
            </a:r>
          </a:p>
          <a:p>
            <a:pPr>
              <a:lnSpc>
                <a:spcPct val="90000"/>
              </a:lnSpc>
            </a:pPr>
            <a:r>
              <a:rPr lang="en-GB" smtClean="0"/>
              <a:t>AIRE	19</a:t>
            </a:r>
          </a:p>
          <a:p>
            <a:pPr>
              <a:lnSpc>
                <a:spcPct val="90000"/>
              </a:lnSpc>
            </a:pPr>
            <a:r>
              <a:rPr lang="en-GB" smtClean="0"/>
              <a:t>BOK	17</a:t>
            </a:r>
          </a:p>
          <a:p>
            <a:pPr>
              <a:lnSpc>
                <a:spcPct val="90000"/>
              </a:lnSpc>
            </a:pPr>
            <a:r>
              <a:rPr lang="en-GB" smtClean="0"/>
              <a:t>SLOW	16</a:t>
            </a:r>
          </a:p>
          <a:p>
            <a:pPr>
              <a:lnSpc>
                <a:spcPct val="90000"/>
              </a:lnSpc>
            </a:pPr>
            <a:r>
              <a:rPr lang="en-GB" smtClean="0"/>
              <a:t>INT	15</a:t>
            </a:r>
          </a:p>
          <a:p>
            <a:pPr>
              <a:lnSpc>
                <a:spcPct val="90000"/>
              </a:lnSpc>
            </a:pPr>
            <a:r>
              <a:rPr lang="en-GB" smtClean="0"/>
              <a:t>OD	12</a:t>
            </a:r>
          </a:p>
          <a:p>
            <a:pPr>
              <a:lnSpc>
                <a:spcPct val="90000"/>
              </a:lnSpc>
            </a:pPr>
            <a:r>
              <a:rPr lang="en-GB" smtClean="0"/>
              <a:t>CLOK	11</a:t>
            </a:r>
            <a:endParaRPr lang="en-US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0825" y="2276475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GB" sz="5400" smtClean="0"/>
              <a:t>London City Race</a:t>
            </a:r>
            <a:endParaRPr lang="en-US" sz="5400" smtClean="0"/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50825" y="3500438"/>
            <a:ext cx="8569325" cy="30956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sz="4000" smtClean="0"/>
              <a:t>  In 2011 the 4</a:t>
            </a:r>
            <a:r>
              <a:rPr lang="en-GB" sz="4000" baseline="30000" smtClean="0"/>
              <a:t>th</a:t>
            </a:r>
            <a:r>
              <a:rPr lang="en-GB" sz="4000" smtClean="0"/>
              <a:t> largest orienteering event in the UK after JK, British and Scottish 6 day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400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GB" sz="4000" smtClean="0"/>
              <a:t>Next on Saturday 22</a:t>
            </a:r>
            <a:r>
              <a:rPr lang="en-GB" sz="4000" baseline="30000" smtClean="0"/>
              <a:t>nd</a:t>
            </a:r>
            <a:r>
              <a:rPr lang="en-GB" sz="4000" smtClean="0"/>
              <a:t> September</a:t>
            </a:r>
            <a:endParaRPr lang="en-US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9382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mtClean="0"/>
              <a:t>SLOW Membership</a:t>
            </a:r>
            <a:endParaRPr lang="en-GB" sz="6000" smtClean="0"/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1524000" y="2982913"/>
          <a:ext cx="6096000" cy="3440112"/>
        </p:xfrm>
        <a:graphic>
          <a:graphicData uri="http://schemas.openxmlformats.org/presentationml/2006/ole">
            <p:oleObj spid="_x0000_s14339" name="Chart" r:id="rId3" imgW="6096145" imgH="3436735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itle 1"/>
          <p:cNvSpPr>
            <a:spLocks noGrp="1"/>
          </p:cNvSpPr>
          <p:nvPr>
            <p:ph type="title"/>
          </p:nvPr>
        </p:nvSpPr>
        <p:spPr bwMode="auto">
          <a:xfrm>
            <a:off x="457200" y="1989138"/>
            <a:ext cx="8229600" cy="9350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mtClean="0"/>
              <a:t>SLOW members age profile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275"/>
            <a:ext cx="8229600" cy="3417888"/>
          </a:xfrm>
        </p:spPr>
        <p:txBody>
          <a:bodyPr/>
          <a:lstStyle/>
          <a:p>
            <a:pPr eaLnBrk="1" hangingPunct="1">
              <a:defRPr/>
            </a:pPr>
            <a:endParaRPr lang="en-GB" dirty="0" smtClean="0">
              <a:cs typeface="+mn-cs"/>
            </a:endParaRPr>
          </a:p>
          <a:p>
            <a:pPr marL="0" indent="0" eaLnBrk="1" hangingPunct="1">
              <a:buFontTx/>
              <a:buNone/>
              <a:defRPr/>
            </a:pPr>
            <a:endParaRPr lang="en-GB" dirty="0">
              <a:cs typeface="+mn-cs"/>
            </a:endParaRP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1524000" y="2906713"/>
          <a:ext cx="6096000" cy="3763962"/>
        </p:xfrm>
        <a:graphic>
          <a:graphicData uri="http://schemas.openxmlformats.org/presentationml/2006/ole">
            <p:oleObj spid="_x0000_s15364" name="Chart" r:id="rId3" imgW="6096145" imgH="3764167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1989138"/>
            <a:ext cx="9144000" cy="9350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sz="4000" smtClean="0"/>
              <a:t>SLOW age profile compared to BOF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2708275"/>
            <a:ext cx="8229600" cy="3417888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endParaRPr lang="en-GB" dirty="0" smtClean="0">
              <a:cs typeface="+mn-cs"/>
            </a:endParaRPr>
          </a:p>
          <a:p>
            <a:pPr marL="0" indent="0" eaLnBrk="1" hangingPunct="1">
              <a:buFontTx/>
              <a:buNone/>
              <a:defRPr/>
            </a:pPr>
            <a:endParaRPr lang="en-GB" dirty="0">
              <a:cs typeface="+mn-cs"/>
            </a:endParaRP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042988" y="2565400"/>
          <a:ext cx="7129462" cy="4292600"/>
        </p:xfrm>
        <a:graphic>
          <a:graphicData uri="http://schemas.openxmlformats.org/presentationml/2006/ole">
            <p:oleObj spid="_x0000_s30724" name="Chart" r:id="rId3" imgW="6096145" imgH="3329807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3"/>
          <p:cNvSpPr>
            <a:spLocks noGrp="1"/>
          </p:cNvSpPr>
          <p:nvPr>
            <p:ph type="ctr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mtClean="0"/>
              <a:t>How do we attract M/W21’s</a:t>
            </a:r>
          </a:p>
        </p:txBody>
      </p:sp>
      <p:sp>
        <p:nvSpPr>
          <p:cNvPr id="31746" name="Subtitle 4"/>
          <p:cNvSpPr>
            <a:spLocks noGrp="1"/>
          </p:cNvSpPr>
          <p:nvPr>
            <p:ph type="subTitle" idx="1"/>
          </p:nvPr>
        </p:nvSpPr>
        <p:spPr bwMode="auto">
          <a:xfrm>
            <a:off x="611188" y="2997200"/>
            <a:ext cx="8208962" cy="34559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mtClean="0"/>
              <a:t>Is it through Coaching?</a:t>
            </a:r>
          </a:p>
          <a:p>
            <a:pPr eaLnBrk="1" hangingPunct="1"/>
            <a:endParaRPr lang="en-GB" smtClean="0"/>
          </a:p>
          <a:p>
            <a:pPr eaLnBrk="1" hangingPunct="1">
              <a:buFontTx/>
              <a:buChar char="•"/>
            </a:pPr>
            <a:r>
              <a:rPr lang="en-GB" smtClean="0"/>
              <a:t>Weekend coaching trips</a:t>
            </a:r>
          </a:p>
          <a:p>
            <a:pPr eaLnBrk="1" hangingPunct="1">
              <a:buFontTx/>
              <a:buChar char="•"/>
            </a:pPr>
            <a:r>
              <a:rPr lang="en-GB" smtClean="0"/>
              <a:t>Monthly Saturday coaching sessions</a:t>
            </a:r>
          </a:p>
          <a:p>
            <a:pPr eaLnBrk="1" hangingPunct="1">
              <a:buFontTx/>
              <a:buChar char="•"/>
            </a:pPr>
            <a:r>
              <a:rPr lang="en-GB" smtClean="0"/>
              <a:t>Regular Club night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1989138"/>
            <a:ext cx="8229600" cy="79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GB" smtClean="0"/>
              <a:t>Variety of events</a:t>
            </a:r>
            <a:endParaRPr lang="en-US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555875" y="2924175"/>
            <a:ext cx="3827463" cy="4076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mtClean="0"/>
              <a:t>City Race</a:t>
            </a:r>
          </a:p>
          <a:p>
            <a:pPr>
              <a:lnSpc>
                <a:spcPct val="90000"/>
              </a:lnSpc>
            </a:pPr>
            <a:r>
              <a:rPr lang="en-GB" smtClean="0"/>
              <a:t>Classic Races</a:t>
            </a:r>
          </a:p>
          <a:p>
            <a:pPr>
              <a:lnSpc>
                <a:spcPct val="90000"/>
              </a:lnSpc>
            </a:pPr>
            <a:r>
              <a:rPr lang="en-GB" smtClean="0"/>
              <a:t>Blood Races</a:t>
            </a:r>
          </a:p>
          <a:p>
            <a:pPr>
              <a:lnSpc>
                <a:spcPct val="90000"/>
              </a:lnSpc>
            </a:pPr>
            <a:r>
              <a:rPr lang="en-GB" smtClean="0"/>
              <a:t>Trail Challenges</a:t>
            </a:r>
          </a:p>
          <a:p>
            <a:pPr>
              <a:lnSpc>
                <a:spcPct val="90000"/>
              </a:lnSpc>
            </a:pPr>
            <a:r>
              <a:rPr lang="en-GB" smtClean="0"/>
              <a:t>Night events</a:t>
            </a:r>
          </a:p>
          <a:p>
            <a:pPr>
              <a:lnSpc>
                <a:spcPct val="90000"/>
              </a:lnSpc>
            </a:pPr>
            <a:r>
              <a:rPr lang="en-GB" smtClean="0"/>
              <a:t>Park Races</a:t>
            </a:r>
          </a:p>
          <a:p>
            <a:pPr>
              <a:lnSpc>
                <a:spcPct val="90000"/>
              </a:lnSpc>
            </a:pPr>
            <a:r>
              <a:rPr lang="en-GB" smtClean="0"/>
              <a:t>Street-O’s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9750" y="1916113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GB" smtClean="0"/>
              <a:t>Street O’s and Park Races</a:t>
            </a:r>
            <a:endParaRPr lang="en-US" smtClean="0"/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71550" y="3141663"/>
            <a:ext cx="7940675" cy="29845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GB" smtClean="0"/>
              <a:t>Up to 95 competitors on a weekday evening</a:t>
            </a:r>
          </a:p>
          <a:p>
            <a:r>
              <a:rPr lang="en-GB" smtClean="0"/>
              <a:t>Generally over 50% non-members</a:t>
            </a:r>
          </a:p>
          <a:p>
            <a:r>
              <a:rPr lang="en-GB" smtClean="0"/>
              <a:t>Many are joining SLOW and trying “proper” orienteering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3"/>
          <p:cNvSpPr>
            <a:spLocks noGrp="1"/>
          </p:cNvSpPr>
          <p:nvPr>
            <p:ph type="ctr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mtClean="0"/>
              <a:t>Why are Park Races and Street-O’s successful?</a:t>
            </a:r>
          </a:p>
        </p:txBody>
      </p:sp>
      <p:sp>
        <p:nvSpPr>
          <p:cNvPr id="34818" name="Subtitle 4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27828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GB" sz="2800" smtClean="0"/>
              <a:t>Evenings after work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GB" sz="2800" smtClean="0"/>
              <a:t>Known format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GB" sz="2800" smtClean="0"/>
              <a:t>Variety of location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GB" sz="2800" smtClean="0"/>
              <a:t>Easy to get to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GB" sz="2800" smtClean="0"/>
              <a:t>Competition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GB" sz="2800" smtClean="0"/>
              <a:t>Social (Based in a pub)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1541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mtClean="0"/>
              <a:t>Some thoughts</a:t>
            </a:r>
          </a:p>
        </p:txBody>
      </p:sp>
      <p:sp>
        <p:nvSpPr>
          <p:cNvPr id="35842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068638"/>
            <a:ext cx="6400800" cy="35290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GB" smtClean="0"/>
              <a:t>Attracting M/W21’s is key to the future of our sport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GB" smtClean="0"/>
              <a:t>Events must be Competitive and Sociable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GB" smtClean="0"/>
              <a:t>There is a trade-off between always the same being boring and always different being unattractive</a:t>
            </a:r>
          </a:p>
          <a:p>
            <a:pPr eaLnBrk="1" hangingPunct="1">
              <a:lnSpc>
                <a:spcPct val="90000"/>
              </a:lnSpc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6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6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188</Words>
  <Application>Microsoft Office PowerPoint</Application>
  <PresentationFormat>On-screen Show (4:3)</PresentationFormat>
  <Paragraphs>46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ＭＳ Ｐゴシック</vt:lpstr>
      <vt:lpstr>Blank Presentation</vt:lpstr>
      <vt:lpstr>Chart</vt:lpstr>
      <vt:lpstr>SLOW A Success Story?  Don McKerrow </vt:lpstr>
      <vt:lpstr>Club members in top 200 men and top 200 women rankings</vt:lpstr>
      <vt:lpstr>London City Race</vt:lpstr>
      <vt:lpstr>SLOW Membership</vt:lpstr>
      <vt:lpstr>SLOW members age profile</vt:lpstr>
      <vt:lpstr>SLOW age profile compared to BOF</vt:lpstr>
      <vt:lpstr>How do we attract M/W21’s</vt:lpstr>
      <vt:lpstr>Variety of events</vt:lpstr>
      <vt:lpstr>Street O’s and Park Races</vt:lpstr>
      <vt:lpstr>Why are Park Races and Street-O’s successful?</vt:lpstr>
      <vt:lpstr>Some thoughts</vt:lpstr>
    </vt:vector>
  </TitlesOfParts>
  <Company>Glynn Lydiate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Glynn Lydiate</dc:creator>
  <cp:lastModifiedBy>XP</cp:lastModifiedBy>
  <cp:revision>93</cp:revision>
  <dcterms:created xsi:type="dcterms:W3CDTF">2006-08-30T13:53:53Z</dcterms:created>
  <dcterms:modified xsi:type="dcterms:W3CDTF">2012-01-30T19:10:06Z</dcterms:modified>
</cp:coreProperties>
</file>